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 Medium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Medium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8dbd4e75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8dbd4e75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364e21a4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364e21a4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8cc47d5e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8cc47d5e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8f26e032c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8f26e032c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64073d8b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64073d8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364e21a4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364e21a4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Since our end goal with this organization is to compete at the space x competition we needed to find a way to not only test but debut our pod.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We decided to design a test track that would allow us to test the acceleration of pod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The specifications of our test track is 400 ft long and 4 feet wide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The cost to fabricate the track is 7500 dollars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And the </a:t>
            </a:r>
            <a:r>
              <a:rPr lang="en-GB" sz="1900"/>
              <a:t>mass</a:t>
            </a:r>
            <a:r>
              <a:rPr lang="en-GB" sz="1900"/>
              <a:t> of the track is just over 1000kg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Since testing on our own track can be considered </a:t>
            </a:r>
            <a:r>
              <a:rPr lang="en-GB" sz="1900"/>
              <a:t>dangerous</a:t>
            </a:r>
            <a:r>
              <a:rPr lang="en-GB" sz="1900"/>
              <a:t> we have taken safety </a:t>
            </a:r>
            <a:r>
              <a:rPr lang="en-GB" sz="1900"/>
              <a:t>precautions</a:t>
            </a:r>
            <a:r>
              <a:rPr lang="en-GB" sz="1900"/>
              <a:t> such as an </a:t>
            </a:r>
            <a:r>
              <a:rPr lang="en-GB" sz="1900"/>
              <a:t>emergency </a:t>
            </a:r>
            <a:r>
              <a:rPr lang="en-GB" sz="1900"/>
              <a:t> hard stop incase of braking falure and </a:t>
            </a:r>
            <a:r>
              <a:rPr lang="en-GB" sz="1900"/>
              <a:t>barricade</a:t>
            </a:r>
            <a:r>
              <a:rPr lang="en-GB" sz="1900"/>
              <a:t> tape around the track.</a:t>
            </a:r>
            <a:endParaRPr sz="19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9eac8089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9eac8089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64073d8b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64073d8b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Vince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Vince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Student org founded in 2016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Comp cancelled, engineering experience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First working prototype last year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6 members at the beginning of the semester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Better recruitment, leadership, and organization this year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Significant growth this year with 20+ active members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8cc47d5e4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8cc47d5e4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/>
              <a:t>Kael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364e21a4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364e21a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0-60 in 1.5sec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Design constraints: track length, max acceleration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High power density motors high rpm with small wheels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Wheels for max acceleration, not top speed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Max power output: 142kW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Optimized acceleration for 100m test track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364e21a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364e21a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Optimize friction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reason we haven’t begun testing is due to manufacturer delays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To maintain pod position relative to track while minimizing shocks to the chassis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Lightweight shocks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Damping is important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Simple, unpowered lateral control, low friction, blue tempered steel leaf springs custom design 3d printed mounting components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Powered wheel clamping force optimized for max traction (min slip) with min rolling resistance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Clamping force: 550N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Mass powered suspension: 5.4 kg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Mass lateral suspension: 0.8 kg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Slotted holes and adjustable air pressure allow for optimum spring coefficients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364e21a4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364e21a4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364e21a4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364e21a4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42.jp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jpg"/><Relationship Id="rId4" Type="http://schemas.openxmlformats.org/officeDocument/2006/relationships/image" Target="../media/image45.jpg"/><Relationship Id="rId5" Type="http://schemas.openxmlformats.org/officeDocument/2006/relationships/image" Target="../media/image43.jpg"/><Relationship Id="rId6" Type="http://schemas.openxmlformats.org/officeDocument/2006/relationships/image" Target="../media/image50.jpg"/><Relationship Id="rId7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Relationship Id="rId4" Type="http://schemas.openxmlformats.org/officeDocument/2006/relationships/image" Target="../media/image49.jpg"/><Relationship Id="rId5" Type="http://schemas.openxmlformats.org/officeDocument/2006/relationships/image" Target="../media/image4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4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Relationship Id="rId4" Type="http://schemas.openxmlformats.org/officeDocument/2006/relationships/image" Target="../media/image35.jpg"/><Relationship Id="rId5" Type="http://schemas.openxmlformats.org/officeDocument/2006/relationships/image" Target="../media/image39.jpg"/><Relationship Id="rId6" Type="http://schemas.openxmlformats.org/officeDocument/2006/relationships/image" Target="../media/image5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52.jpg"/><Relationship Id="rId5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image" Target="../media/image24.jpg"/><Relationship Id="rId13" Type="http://schemas.openxmlformats.org/officeDocument/2006/relationships/image" Target="../media/image15.jp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2.jpg"/><Relationship Id="rId9" Type="http://schemas.openxmlformats.org/officeDocument/2006/relationships/image" Target="../media/image19.jpg"/><Relationship Id="rId15" Type="http://schemas.openxmlformats.org/officeDocument/2006/relationships/image" Target="../media/image20.jpg"/><Relationship Id="rId14" Type="http://schemas.openxmlformats.org/officeDocument/2006/relationships/image" Target="../media/image21.jpg"/><Relationship Id="rId17" Type="http://schemas.openxmlformats.org/officeDocument/2006/relationships/image" Target="../media/image23.jpg"/><Relationship Id="rId16" Type="http://schemas.openxmlformats.org/officeDocument/2006/relationships/image" Target="../media/image6.jpg"/><Relationship Id="rId5" Type="http://schemas.openxmlformats.org/officeDocument/2006/relationships/image" Target="../media/image18.jpg"/><Relationship Id="rId6" Type="http://schemas.openxmlformats.org/officeDocument/2006/relationships/image" Target="../media/image38.jpg"/><Relationship Id="rId18" Type="http://schemas.openxmlformats.org/officeDocument/2006/relationships/image" Target="../media/image27.jpg"/><Relationship Id="rId7" Type="http://schemas.openxmlformats.org/officeDocument/2006/relationships/image" Target="../media/image22.jpg"/><Relationship Id="rId8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6.jpg"/><Relationship Id="rId5" Type="http://schemas.openxmlformats.org/officeDocument/2006/relationships/image" Target="../media/image8.jp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jpg"/><Relationship Id="rId5" Type="http://schemas.openxmlformats.org/officeDocument/2006/relationships/image" Target="../media/image17.png"/><Relationship Id="rId6" Type="http://schemas.openxmlformats.org/officeDocument/2006/relationships/image" Target="../media/image4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5" Type="http://schemas.openxmlformats.org/officeDocument/2006/relationships/image" Target="../media/image47.jpg"/><Relationship Id="rId6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94000" y="3998875"/>
            <a:ext cx="85206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Montserrat Medium"/>
                <a:ea typeface="Montserrat Medium"/>
                <a:cs typeface="Montserrat Medium"/>
                <a:sym typeface="Montserrat Medium"/>
              </a:rPr>
              <a:t>Pod Reveal Spring 2021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750" y="591450"/>
            <a:ext cx="5584502" cy="28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4571997" y="3755925"/>
            <a:ext cx="2014800" cy="56700"/>
          </a:xfrm>
          <a:prstGeom prst="rect">
            <a:avLst/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42325" y="3755925"/>
            <a:ext cx="2014800" cy="56700"/>
          </a:xfrm>
          <a:prstGeom prst="rect">
            <a:avLst/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2557122" y="3755925"/>
            <a:ext cx="2014800" cy="56700"/>
          </a:xfrm>
          <a:prstGeom prst="rect">
            <a:avLst/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6586872" y="3755925"/>
            <a:ext cx="2014800" cy="56700"/>
          </a:xfrm>
          <a:prstGeom prst="rect">
            <a:avLst/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491975" y="1699350"/>
            <a:ext cx="3741900" cy="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and Controls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10090" l="8900" r="6818" t="13234"/>
          <a:stretch/>
        </p:blipFill>
        <p:spPr>
          <a:xfrm>
            <a:off x="6749575" y="138075"/>
            <a:ext cx="2286600" cy="1561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4">
            <a:alphaModFix/>
          </a:blip>
          <a:srcRect b="26672" l="26893" r="25296" t="30370"/>
          <a:stretch/>
        </p:blipFill>
        <p:spPr>
          <a:xfrm>
            <a:off x="3967625" y="138075"/>
            <a:ext cx="2606499" cy="1561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8074"/>
            <a:ext cx="3639775" cy="48530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624" y="2315525"/>
            <a:ext cx="4977802" cy="26755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2517825" y="138975"/>
            <a:ext cx="30816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Structures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35033" l="6604" r="10531" t="19900"/>
          <a:stretch/>
        </p:blipFill>
        <p:spPr>
          <a:xfrm>
            <a:off x="215050" y="3181431"/>
            <a:ext cx="4325873" cy="17644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16755" l="0" r="0" t="16117"/>
          <a:stretch/>
        </p:blipFill>
        <p:spPr>
          <a:xfrm>
            <a:off x="5816300" y="233938"/>
            <a:ext cx="3081600" cy="27581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50" y="222400"/>
            <a:ext cx="2085926" cy="27812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6">
            <a:alphaModFix/>
          </a:blip>
          <a:srcRect b="31647" l="0" r="0" t="12039"/>
          <a:stretch/>
        </p:blipFill>
        <p:spPr>
          <a:xfrm>
            <a:off x="4719990" y="3181425"/>
            <a:ext cx="4177884" cy="17644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7163" y="816900"/>
            <a:ext cx="2582925" cy="2186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983025" y="560425"/>
            <a:ext cx="3201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Aerodynamics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974" y="117675"/>
            <a:ext cx="3681101" cy="4908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56076"/>
            <a:ext cx="2426273" cy="32350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1073" y="1734588"/>
            <a:ext cx="2458502" cy="32780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36636" l="0" r="0" t="9248"/>
          <a:stretch/>
        </p:blipFill>
        <p:spPr>
          <a:xfrm>
            <a:off x="293375" y="193750"/>
            <a:ext cx="4060700" cy="47559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4">
            <a:alphaModFix/>
          </a:blip>
          <a:srcRect b="0" l="0" r="0" t="11979"/>
          <a:stretch/>
        </p:blipFill>
        <p:spPr>
          <a:xfrm>
            <a:off x="4749125" y="189004"/>
            <a:ext cx="4060700" cy="47654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635675" y="391000"/>
            <a:ext cx="1929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Track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16492" l="0" r="0" t="15802"/>
          <a:stretch/>
        </p:blipFill>
        <p:spPr>
          <a:xfrm>
            <a:off x="3000075" y="2495555"/>
            <a:ext cx="2738949" cy="24911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 b="24710" l="0" r="0" t="14961"/>
          <a:stretch/>
        </p:blipFill>
        <p:spPr>
          <a:xfrm>
            <a:off x="3000075" y="159075"/>
            <a:ext cx="2738949" cy="22195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50" y="1305100"/>
            <a:ext cx="2738949" cy="3679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6">
            <a:alphaModFix/>
          </a:blip>
          <a:srcRect b="25595" l="16359" r="20180" t="0"/>
          <a:stretch/>
        </p:blipFill>
        <p:spPr>
          <a:xfrm>
            <a:off x="5861600" y="159075"/>
            <a:ext cx="3086627" cy="48253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0" l="0" r="0" t="14733"/>
          <a:stretch/>
        </p:blipFill>
        <p:spPr>
          <a:xfrm>
            <a:off x="46850" y="0"/>
            <a:ext cx="9050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3852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b="20674" l="0" r="0" t="9900"/>
          <a:stretch/>
        </p:blipFill>
        <p:spPr>
          <a:xfrm>
            <a:off x="3203446" y="515425"/>
            <a:ext cx="2737103" cy="41126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b="0" l="0" r="7089" t="0"/>
          <a:stretch/>
        </p:blipFill>
        <p:spPr>
          <a:xfrm>
            <a:off x="6120712" y="515425"/>
            <a:ext cx="2865738" cy="4112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5">
            <a:alphaModFix/>
          </a:blip>
          <a:srcRect b="29036" l="7902" r="0" t="9250"/>
          <a:stretch/>
        </p:blipFill>
        <p:spPr>
          <a:xfrm>
            <a:off x="187525" y="515425"/>
            <a:ext cx="2835776" cy="41126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068863" y="683900"/>
            <a:ext cx="2179500" cy="15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Hyperloop Concept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450" y="148325"/>
            <a:ext cx="4654148" cy="26179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450" y="2936580"/>
            <a:ext cx="4654150" cy="20419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0" l="7858" r="9250" t="0"/>
          <a:stretch/>
        </p:blipFill>
        <p:spPr>
          <a:xfrm>
            <a:off x="183825" y="2936575"/>
            <a:ext cx="3949574" cy="204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1052550" y="131700"/>
            <a:ext cx="70389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Hyperloop </a:t>
            </a:r>
            <a:r>
              <a:rPr lang="en-GB"/>
              <a:t>Pod Competition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64" y="823299"/>
            <a:ext cx="7329475" cy="4118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5513" l="0" r="0" t="-579"/>
          <a:stretch/>
        </p:blipFill>
        <p:spPr>
          <a:xfrm>
            <a:off x="6794975" y="1332319"/>
            <a:ext cx="977399" cy="12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975" y="3099324"/>
            <a:ext cx="977401" cy="123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b="0" l="0" r="5159" t="0"/>
          <a:stretch/>
        </p:blipFill>
        <p:spPr>
          <a:xfrm>
            <a:off x="1407663" y="1332325"/>
            <a:ext cx="977399" cy="12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6">
            <a:alphaModFix/>
          </a:blip>
          <a:srcRect b="0" l="3104" r="3104" t="0"/>
          <a:stretch/>
        </p:blipFill>
        <p:spPr>
          <a:xfrm>
            <a:off x="3565263" y="1332325"/>
            <a:ext cx="977399" cy="12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7">
            <a:alphaModFix/>
          </a:blip>
          <a:srcRect b="0" l="6407" r="6416" t="12823"/>
          <a:stretch/>
        </p:blipFill>
        <p:spPr>
          <a:xfrm>
            <a:off x="2488709" y="1337607"/>
            <a:ext cx="977400" cy="12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8400" y="1332333"/>
            <a:ext cx="977398" cy="12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9">
            <a:alphaModFix/>
          </a:blip>
          <a:srcRect b="-1855" l="0" r="8842" t="15162"/>
          <a:stretch/>
        </p:blipFill>
        <p:spPr>
          <a:xfrm>
            <a:off x="4641825" y="1332325"/>
            <a:ext cx="977399" cy="12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10">
            <a:alphaModFix/>
          </a:blip>
          <a:srcRect b="4897" l="7482" r="2903" t="0"/>
          <a:stretch/>
        </p:blipFill>
        <p:spPr>
          <a:xfrm>
            <a:off x="2488713" y="3095156"/>
            <a:ext cx="977400" cy="12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11">
            <a:alphaModFix/>
          </a:blip>
          <a:srcRect b="0" l="0" r="5168" t="0"/>
          <a:stretch/>
        </p:blipFill>
        <p:spPr>
          <a:xfrm>
            <a:off x="308250" y="1332344"/>
            <a:ext cx="977400" cy="12393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1052550" y="2412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Illinois Tech Hyperloop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12">
            <a:alphaModFix/>
          </a:blip>
          <a:srcRect b="0" l="6057" r="11645" t="22390"/>
          <a:stretch/>
        </p:blipFill>
        <p:spPr>
          <a:xfrm>
            <a:off x="4641837" y="3100394"/>
            <a:ext cx="977399" cy="12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13">
            <a:alphaModFix/>
          </a:blip>
          <a:srcRect b="0" l="2399" r="2399" t="0"/>
          <a:stretch/>
        </p:blipFill>
        <p:spPr>
          <a:xfrm>
            <a:off x="5718400" y="3100419"/>
            <a:ext cx="977400" cy="122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14">
            <a:alphaModFix/>
          </a:blip>
          <a:srcRect b="0" l="0" r="0" t="5704"/>
          <a:stretch/>
        </p:blipFill>
        <p:spPr>
          <a:xfrm>
            <a:off x="1412150" y="3100425"/>
            <a:ext cx="977399" cy="12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15">
            <a:alphaModFix/>
          </a:blip>
          <a:srcRect b="0" l="1853" r="614" t="0"/>
          <a:stretch/>
        </p:blipFill>
        <p:spPr>
          <a:xfrm>
            <a:off x="335569" y="3103681"/>
            <a:ext cx="977400" cy="12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16">
            <a:alphaModFix/>
          </a:blip>
          <a:srcRect b="0" l="0" r="0" t="6208"/>
          <a:stretch/>
        </p:blipFill>
        <p:spPr>
          <a:xfrm>
            <a:off x="7871550" y="1340863"/>
            <a:ext cx="977376" cy="12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17">
            <a:alphaModFix/>
          </a:blip>
          <a:srcRect b="9329" l="7235" r="7235" t="9329"/>
          <a:stretch/>
        </p:blipFill>
        <p:spPr>
          <a:xfrm>
            <a:off x="3565263" y="3095163"/>
            <a:ext cx="977399" cy="12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18">
            <a:alphaModFix/>
          </a:blip>
          <a:srcRect b="3436" l="8109" r="8117" t="3445"/>
          <a:stretch/>
        </p:blipFill>
        <p:spPr>
          <a:xfrm>
            <a:off x="7871550" y="3095138"/>
            <a:ext cx="977373" cy="123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484"/>
            <a:ext cx="9143997" cy="514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321025" y="3643650"/>
            <a:ext cx="1883700" cy="1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Design Overview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993350" y="69250"/>
            <a:ext cx="25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Propulsion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2148" r="1493" t="0"/>
          <a:stretch/>
        </p:blipFill>
        <p:spPr>
          <a:xfrm>
            <a:off x="4946569" y="148150"/>
            <a:ext cx="3983304" cy="24162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30263" l="32219" r="23296" t="4133"/>
          <a:stretch/>
        </p:blipFill>
        <p:spPr>
          <a:xfrm>
            <a:off x="5720975" y="2782175"/>
            <a:ext cx="3208899" cy="2186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5">
            <a:alphaModFix/>
          </a:blip>
          <a:srcRect b="34345" l="0" r="0" t="10832"/>
          <a:stretch/>
        </p:blipFill>
        <p:spPr>
          <a:xfrm>
            <a:off x="194850" y="2782175"/>
            <a:ext cx="5317647" cy="21864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6">
            <a:alphaModFix/>
          </a:blip>
          <a:srcRect b="8947" l="0" r="0" t="7272"/>
          <a:stretch/>
        </p:blipFill>
        <p:spPr>
          <a:xfrm>
            <a:off x="194850" y="655800"/>
            <a:ext cx="4377151" cy="190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4261263" y="2097350"/>
            <a:ext cx="27339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Suspension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9741" l="8354" r="3887" t="14334"/>
          <a:stretch/>
        </p:blipFill>
        <p:spPr>
          <a:xfrm>
            <a:off x="221250" y="3109975"/>
            <a:ext cx="6927249" cy="1843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43491" l="46586" r="39778" t="36285"/>
          <a:stretch/>
        </p:blipFill>
        <p:spPr>
          <a:xfrm>
            <a:off x="7433925" y="2064050"/>
            <a:ext cx="1451700" cy="28707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b="22547" l="19208" r="20214" t="23004"/>
          <a:stretch/>
        </p:blipFill>
        <p:spPr>
          <a:xfrm>
            <a:off x="4059600" y="201100"/>
            <a:ext cx="4826025" cy="1612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250" y="201100"/>
            <a:ext cx="3601244" cy="2700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5634125" y="2047650"/>
            <a:ext cx="30591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Electronics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75" y="2421950"/>
            <a:ext cx="4997974" cy="26063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19999" l="13965" r="7750" t="20476"/>
          <a:stretch/>
        </p:blipFill>
        <p:spPr>
          <a:xfrm>
            <a:off x="142075" y="111525"/>
            <a:ext cx="4997976" cy="21714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2772400" y="2571750"/>
            <a:ext cx="15489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Braking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34635" l="2607" r="3916" t="14497"/>
          <a:stretch/>
        </p:blipFill>
        <p:spPr>
          <a:xfrm>
            <a:off x="152400" y="173175"/>
            <a:ext cx="4696849" cy="219726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647950"/>
            <a:ext cx="1814604" cy="24193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5">
            <a:alphaModFix/>
          </a:blip>
          <a:srcRect b="16029" l="0" r="3016" t="36825"/>
          <a:stretch/>
        </p:blipFill>
        <p:spPr>
          <a:xfrm>
            <a:off x="2244450" y="3286355"/>
            <a:ext cx="2604799" cy="16884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6">
            <a:alphaModFix/>
          </a:blip>
          <a:srcRect b="6751" l="0" r="0" t="0"/>
          <a:stretch/>
        </p:blipFill>
        <p:spPr>
          <a:xfrm>
            <a:off x="5126689" y="173186"/>
            <a:ext cx="3858236" cy="47971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